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20" r:id="rId76"/>
    <p:sldId id="32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9" r:id="rId94"/>
    <p:sldId id="348" r:id="rId9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/>
    <p:restoredTop sz="95321"/>
  </p:normalViewPr>
  <p:slideViewPr>
    <p:cSldViewPr snapToGrid="0" snapToObjects="1">
      <p:cViewPr varScale="1">
        <p:scale>
          <a:sx n="129" d="100"/>
          <a:sy n="129" d="100"/>
        </p:scale>
        <p:origin x="4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079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028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651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549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279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002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724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081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283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809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61BEF0D-F0BB-DE4B-95CE-6DB70DBA9567}" type="datetimeFigureOut">
              <a:rPr lang="en-US" smtClean="0"/>
              <a:pPr/>
              <a:t>4/1/22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718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91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if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tif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tif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gi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gi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tif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tif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tif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F43A4-24F3-7B45-B829-F3FBCDE714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Development</a:t>
            </a:r>
            <a:br>
              <a:rPr lang="en-US" dirty="0"/>
            </a:br>
            <a:r>
              <a:rPr lang="en-US" dirty="0"/>
              <a:t>Module 3</a:t>
            </a:r>
          </a:p>
        </p:txBody>
      </p:sp>
    </p:spTree>
    <p:extLst>
      <p:ext uri="{BB962C8B-B14F-4D97-AF65-F5344CB8AC3E}">
        <p14:creationId xmlns:p14="http://schemas.microsoft.com/office/powerpoint/2010/main" val="994426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FE14EA-DE78-6C49-BA3E-B065FA1EC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7400" y="556591"/>
            <a:ext cx="8597348" cy="553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497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125DD4-98F4-F740-8E55-BE2C434BE7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7157" y="993913"/>
            <a:ext cx="7901607" cy="535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624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54AE79-CFE8-5E4C-8728-794A3A269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5026" y="864704"/>
            <a:ext cx="7603435" cy="532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087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EC860E-7A40-9C4D-A083-8FE29B5EC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7522" y="765313"/>
            <a:ext cx="9273208" cy="530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09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AFD2B9-89C0-9441-A531-C2E4FE283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5088" y="874643"/>
            <a:ext cx="7603434" cy="506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47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23E7E9-5FB1-0742-8BFC-C6EC3FCD8D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8435" y="471692"/>
            <a:ext cx="7951304" cy="486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537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36B8CD-592C-9949-9F22-7F671B9F2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8735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43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7C823-FB5E-1B4B-9B98-1CADD8D40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567F9-63B3-944C-B6CF-4DB2BB07C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6AB2D5-580B-F547-BBD0-59D4214E4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8735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803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E11AF-679E-0048-ABBC-8DE615B0A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B2628-E572-7D4A-9874-6B23ADF2A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6F6D5B-3186-AF4F-9453-100FE03A4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8735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01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A62399-9E71-5D42-B9F8-25199CCEC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7157" y="586409"/>
            <a:ext cx="7931425" cy="515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19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795BF-BE6A-C547-84B9-BCE1D4749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957" y="540887"/>
            <a:ext cx="11430000" cy="5472287"/>
          </a:xfrm>
        </p:spPr>
        <p:txBody>
          <a:bodyPr>
            <a:normAutofit/>
          </a:bodyPr>
          <a:lstStyle/>
          <a:p>
            <a:r>
              <a:rPr lang="en-US" dirty="0"/>
              <a:t>Developmental psychology: branch of psychology ; scientific study of how people grow and change over the course of a lifetime</a:t>
            </a:r>
          </a:p>
          <a:p>
            <a:r>
              <a:rPr lang="en-US" dirty="0"/>
              <a:t>Originally concerned with infants and children; expanded to include adolescence, adult development, ageing and the entire life span</a:t>
            </a:r>
          </a:p>
          <a:p>
            <a:r>
              <a:rPr lang="en-US" dirty="0"/>
              <a:t>Examines change across a broad range of development including motor skills and psycho-physiological processes and cognitive development involving areas such as: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Problem solving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Moral understanding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Conceptual understanding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Language acquisition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Social development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Emotional development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Self-concept and identity formation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Personality development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16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2B0D43-85B5-AF43-A9FF-C3785548CD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7967" y="481633"/>
            <a:ext cx="6374813" cy="478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502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0D9021-40C4-D24B-B6E3-D4E267956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5210" y="536713"/>
            <a:ext cx="8448260" cy="568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888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28FC6B-E292-864A-85D0-EE80E77583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4113" y="805071"/>
            <a:ext cx="7295321" cy="493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732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777701-E5CB-C248-9F37-84DABED49B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6183" y="670477"/>
            <a:ext cx="8239539" cy="471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639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86568E-6945-6A41-9574-97310DF0E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9043" y="779807"/>
            <a:ext cx="8418444" cy="487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67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6BFB78-F85A-A442-8FCD-2150ECD45C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6304" y="839442"/>
            <a:ext cx="7891670" cy="485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06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4B7CCB-3E9E-0F4D-9884-67C76BC42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1" y="463760"/>
            <a:ext cx="8468138" cy="5400327"/>
          </a:xfrm>
        </p:spPr>
      </p:pic>
    </p:spTree>
    <p:extLst>
      <p:ext uri="{BB962C8B-B14F-4D97-AF65-F5344CB8AC3E}">
        <p14:creationId xmlns:p14="http://schemas.microsoft.com/office/powerpoint/2010/main" val="21959630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F095E3-E78C-9C46-8D8F-4F9383920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6548" y="680416"/>
            <a:ext cx="8150087" cy="500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090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48C0EC-7264-A142-847F-FBD5C38FD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8678" y="407504"/>
            <a:ext cx="8547652" cy="532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550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329370-7ECF-DD43-A1D9-803577D78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9954" y="156265"/>
            <a:ext cx="5480287" cy="453500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A2F893-5658-CA47-B573-8470A8D87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30" y="156265"/>
            <a:ext cx="5918776" cy="453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81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596EE-F430-AE47-BCF7-6C4DC5A44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965" y="357810"/>
            <a:ext cx="9889435" cy="5382218"/>
          </a:xfrm>
        </p:spPr>
        <p:txBody>
          <a:bodyPr/>
          <a:lstStyle/>
          <a:p>
            <a:r>
              <a:rPr lang="en-US" dirty="0"/>
              <a:t>Scope of application not limited to psychology but also sociology, education, history, anthropology, biology, healthcare and the like</a:t>
            </a:r>
          </a:p>
          <a:p>
            <a:r>
              <a:rPr lang="en-US" dirty="0"/>
              <a:t>Practical application of life span development: how and why people change and optimizing human potential</a:t>
            </a:r>
          </a:p>
          <a:p>
            <a:r>
              <a:rPr lang="en-US" dirty="0"/>
              <a:t>Important debates within developmental psychology: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Genetics vs environment: Nature vs Nurture Debate or </a:t>
            </a:r>
            <a:r>
              <a:rPr lang="en-US" dirty="0">
                <a:solidFill>
                  <a:srgbClr val="C00000"/>
                </a:solidFill>
              </a:rPr>
              <a:t>BOTH 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The process through which development occurs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Importance of early life experiences vs later life events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Continuity vs Discontinuity: does change occur smoothly over time or through a series of predetermined steps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071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2D8FC6-9747-F145-A1CD-98F954E0F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9794" y="382243"/>
            <a:ext cx="7063205" cy="530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23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E3319-7EAF-D949-9BA5-D2E7F3091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512DD-9C32-FA48-A5D4-508B07C6E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DC9899-D07D-9142-A126-C55C7FCAB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8735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5958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2102F-8DCF-9745-901F-7F7CD4589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68F14-B077-C64F-AC6E-DA2EB5ED7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248C7B-CFE8-0E4E-92E6-FC6E4E433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8735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48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7A1B2-392A-6645-87C4-043D3C81D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A586E-57EE-1B4A-8289-8C369C978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2A049D-0B16-0948-BF32-0E5559EDE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8735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84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43157-46E6-F046-91A3-AF5CFD6C1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E4B44-E437-1C48-8EEE-A812CBC01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11EC5F-7FA7-F042-831B-1618E213F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8735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155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DDEF7-3C5C-5C4A-A9FA-469AC4F24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D0177-4CA9-AD47-A055-71789177F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9E5BB-968B-F84A-B788-9D23641BB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8735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847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25358-C7C3-BD4E-A01D-299E4E754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D8387-BA99-1743-9A6F-B1EFF59A0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5E915A-240D-F04C-B35D-1EB2F6A0D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8735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8228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F01DE-3934-6F45-B05D-4FF2CA303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0AFE1-16C9-3F4A-92FC-5260C6E8E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6630A1-ECCA-EF44-ACA9-37D7F0FE0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8735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719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D80D7-4B59-1247-A1F9-D1BDDB332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0D887-D94A-1A4C-AF01-BF4993345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3D7CF4-93C8-9F47-8C64-DF84A1C38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8735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033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38C15-5CA0-844A-934A-86ECCCFA9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9BFDF-18CF-1448-99AE-4102F0EC1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5D141E-A7D5-7248-A92F-404A5EBE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8735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37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568A6-D282-D644-AB87-887168392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609" y="516836"/>
            <a:ext cx="10495721" cy="5223192"/>
          </a:xfrm>
        </p:spPr>
        <p:txBody>
          <a:bodyPr>
            <a:normAutofit/>
          </a:bodyPr>
          <a:lstStyle/>
          <a:p>
            <a:r>
              <a:rPr lang="en-US" dirty="0"/>
              <a:t>Major theories of development: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Psychoanalytic theories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Learning theories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Cognitive theories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r>
              <a:rPr lang="en-US" dirty="0"/>
              <a:t>Psychoanalytic theories: influenced by the work of Sigmund Freud; emphasis on the unconscious mind and childhood experiences</a:t>
            </a:r>
          </a:p>
          <a:p>
            <a:r>
              <a:rPr lang="en-US" dirty="0"/>
              <a:t>Development occurs through a series of stage</a:t>
            </a:r>
          </a:p>
          <a:p>
            <a:r>
              <a:rPr lang="en-US" dirty="0"/>
              <a:t>Erik Erikson expanded on Freud’s ideas by proposing the 8 stage theory of psychosocial development; focus on conflicts that arise at different stages of development throughout the life span</a:t>
            </a:r>
          </a:p>
          <a:p>
            <a:r>
              <a:rPr lang="en-US" dirty="0"/>
              <a:t>Learning Theories: focus on how the environment impacts behavior; important learning processes include classical conditioning, operant conditioning and social learning</a:t>
            </a:r>
          </a:p>
          <a:p>
            <a:r>
              <a:rPr lang="en-US" dirty="0"/>
              <a:t>Cognitive theories: focus on the development of mental processes, skills and abilities such as Piaget’s theory of cognitive development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5007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AAFB3D-C4F7-184C-B674-483AF9B84C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0340" y="362364"/>
            <a:ext cx="7767572" cy="583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789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B118F-3DD4-BE4F-8C0A-6C4A9286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4B75F-FA67-B142-9FA4-F78241C04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B1E6EF-883D-F14D-950E-0AD682BB6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8735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2636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6AC90-F979-D84D-89C0-F95E5B320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C773C-15FB-2645-84FE-9E2937BA6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D6084-9BDF-DC4E-88C2-DB6FE60E2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8735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060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D122C-4B63-6D40-966F-9C349EB33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11F54-93AC-7D44-8DD7-45B5BF9E8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58FE8C-8F09-0C4F-AA32-5B6F756FD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8735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534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36BB2-F3A7-C14C-8220-72CA767CD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9DD51-8DD4-D147-8FC2-9C3652562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53FC53-67F1-FA48-9E52-0DBA39B34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8735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525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F9EF5-91F0-CC44-81C5-15682018D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8DF75-B10E-CF4E-ADB3-8003F27AC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A85816-0109-6E42-944B-21C4C19AD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8735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679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E76AB-7852-9241-BE37-42090345D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CA9BF-44CE-5F48-9C98-AFB066503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44E4D3-D5FC-C642-AB42-5D282B6C7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8735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0997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C13C4-F5A9-4549-927D-FE0E3EEFD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FE25A-1BA2-A84C-8B1E-41346D5A2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37A63-02DC-5841-BA8C-DA93190DB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8735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920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11F60-56C9-C645-8C46-EB9DFC8AC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EF684-15E2-FB45-8F1F-6210279B7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860BC-4EC7-FE4B-BEFC-6682CB004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8735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4598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D6E97-0570-934A-85DE-B9CA088D2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921F4-0B1D-E146-82A6-A2F5BBC5B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84DEC8-5F0A-2A4E-B5BE-E5065261A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8735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15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1AA7F-718C-1D47-8BC9-7E68E5BD0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103" y="536714"/>
            <a:ext cx="11052313" cy="5203314"/>
          </a:xfrm>
        </p:spPr>
        <p:txBody>
          <a:bodyPr/>
          <a:lstStyle/>
          <a:p>
            <a:r>
              <a:rPr lang="en-US" dirty="0"/>
              <a:t>Freud’s Psychosexual stages of development: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E16371-23C1-BC40-98C9-F99E12D67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274" y="1043609"/>
            <a:ext cx="6061065" cy="50987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B84B14-9FCF-C342-A5E6-970A8E860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80" y="1043609"/>
            <a:ext cx="5576516" cy="517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7734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8265B-B015-2D4E-A3DB-C605751FD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83F05-4C2D-3348-BB59-E2C2CBC9C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A3A81D-6E7D-4644-885E-5EF89E8F9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8735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744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8E2AB-F54D-6C49-9291-C73B181BD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F2663-E117-C840-8A96-78767916C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2D98DF-E3AB-E943-9600-EB568BCC4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8735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161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76E26-37E2-114F-BD72-F99E0C13E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35417-0725-0C4B-A298-1FE885946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DBC161-929E-6843-A78A-2D5E70D35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8735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811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E95BD-C8FA-954A-8C1A-BEEBBD836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941F3-1568-C44E-A11F-8A836F6B2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F8FEE4-7362-E745-970C-C40770882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8735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684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2E19E-87F4-3E44-8DAD-AA744417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647DA-71F2-344B-AE8C-72198109E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96A807-F7D3-8E4C-A955-57032FAA6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8735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208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88295-2942-EF41-8B65-636489630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B0F0E-5D39-FF4B-9B28-E93B592FA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ABB488-FD89-C043-BD49-92B4D60BE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8735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644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AAB65-6963-4440-BBAB-B63F05A78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CEBFA-7A89-FB4E-9343-2D7386D9F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41231-3E32-EB4D-8658-2A7082B9C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8735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6165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A329F-9D9D-B245-8187-161AF99EB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41EBB-217A-E940-8EE2-875A40C18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F73B60-A09F-9E42-BC80-A0D304A51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8735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321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C83F-08BC-8E48-8649-572F29B64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67392-E3A9-0448-AC84-3A5E69FA7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616E47-FA40-7446-8E2E-904C7A61E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8735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98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A3917-CD66-C64A-AC1C-E4BE6788F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38E77-6D42-5F44-895B-B4C2EAAFA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409902-8540-5E4E-AF16-B1DD0AF76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8735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47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6FEE1-987F-C049-8840-453C37F9E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4035" y="387626"/>
            <a:ext cx="10436087" cy="5352401"/>
          </a:xfrm>
        </p:spPr>
        <p:txBody>
          <a:bodyPr/>
          <a:lstStyle/>
          <a:p>
            <a:r>
              <a:rPr lang="en-US" dirty="0"/>
              <a:t>Erikson’s theory of psychosocial development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27F2A5-9A80-0641-8222-48AE67D21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29" y="1219843"/>
            <a:ext cx="5539380" cy="5369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D8C013-DFCD-364B-8CBA-B5044B4A7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05" y="1219843"/>
            <a:ext cx="5454564" cy="536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292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2578C-0277-9A41-A7A9-94B0660C3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CB071-084A-F049-8A60-B6FA0D624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6694E-00F3-014F-B900-85E49F58A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8735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212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03641-1344-4540-88BC-9FD0F4659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FC74D-4BC0-DD48-8D32-D08269300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C4AFE2-3BF2-254A-B926-F18D96C15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8735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409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5126E-5B3E-1348-BB25-3E61FC5E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A3831-41BD-644A-90B2-6D6C4C0F1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CBC6A0-E725-5F46-9597-796025ADE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8735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8605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8BD0C-51C3-944F-AC1E-23A9A8412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5682C-07F3-D24A-9824-2788DC29D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72A384-1854-1947-BBEC-48EE3FC59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8735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74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75E90-5D9E-0147-90C3-266B0E0B0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5826C-478D-014B-A173-171131C1C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062A2C-14EF-2A46-8CD5-14AE2E19D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8735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8248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C899E-1FEB-FC46-B45A-EBCF2A874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86988-A849-474B-BF84-82A7BA791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D29E23-5896-CB42-9898-62AE816DC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8735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668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7AC25-28CB-0D4D-BF36-A1ACCD828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C53A8-071C-0845-BC4B-F493B2F30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FD8EDB-A24B-BB45-858F-BBF0419A5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8735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378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539F3-BE0D-3E41-8EFD-47E87011E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50A7A-CD71-4349-AE21-9A45D03A4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04E8F-82E8-F54C-AE11-3C866BD0D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8735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768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F91ED-AD8C-684A-8EDB-D490EA251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659A5-C5D8-C449-811B-CADAEF35F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243109-96B8-A244-B104-761B95C41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8735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213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8DFD5-D4C0-014E-AD25-70FE21952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35E52-6C3B-2B4B-BCC6-A1812523A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CC91C-D9A0-A94E-99CF-E6A11EF8B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8735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5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26B7E5-8F8B-694C-B1BA-1806220FE6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5087" y="487017"/>
            <a:ext cx="6680895" cy="509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2265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589C-B36F-A94C-BB70-01D404D3E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0A60D-3170-AA4E-AC0F-A46A13EB7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EF95B3-6C50-B340-9234-7A7CE9B4B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8735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706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0BADF-3E8D-1C4F-9AC6-C52B788BC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43308-299C-8D4E-A24F-33E678372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A1DBEB-48B9-5349-B04C-DF26F5337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8735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6033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41297-7F91-6342-B663-E00997F4F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F7738-6FA5-A841-B55D-BABAA7178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FE5784-3768-054B-89C6-9CA7C338A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8735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5374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A0F9C-00EF-BD4E-AC91-922F6564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AA541-70CF-A542-A313-3D052264F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D1AE63-BE88-B442-8E69-8F81C83D2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8735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696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0BC136-F1A6-1C4A-AB63-F08CE67AA6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695" y="223215"/>
            <a:ext cx="3698698" cy="510415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D959F6-35B6-BC48-9271-47956867B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513" y="0"/>
            <a:ext cx="7372868" cy="532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632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8056A-0BCB-C140-B809-817453E85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03952-2C8D-6740-BBDC-72DC5B270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EE0EA6-B847-5A4E-84BF-96B7D95D7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8735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067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9EBC2-B72C-C746-B5D5-D21340C5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2A1D1-A21A-2045-B274-0972E9B6E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7D9964-E3E6-5C4B-9977-9EB9F4C27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8735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6927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E8BC1-B88C-A24D-8F9C-6DBE675B3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A82DC-694B-E14D-A92A-B36210550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8C45DA-9DCB-5448-A736-B712C1647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8735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466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8E5B9-0A28-1B40-A336-D900BEB47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161C7-0BB3-0C46-9105-187A79370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F46F13-92F1-C841-B26A-F6E15D2AE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8735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186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31D84-063B-F34C-850F-AC6274B01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D23A2-3DAD-FF47-82B6-A89B40E18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B6D514-8EC3-814D-9D57-A79E3F69F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8735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70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8E894-94C5-C744-97FE-FFF193ADA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EB1F29-B8F3-1C44-99D0-70A9BC419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8735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431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F5E85-D8DE-6D44-B378-F827EF6C4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8CFDE-7640-B243-A810-8EB1E6BBF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9DE0E9-A0FD-6C4A-BC4B-756FDBFA9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8735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62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8D950-83F2-DD4D-B007-2BAEC6CA0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B1899-9840-7048-92FA-94C1996E3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792AA3-21F2-0346-A2A1-A735F828E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8735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7229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7D8AB-31F1-2C47-BE8A-45D71FD6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8D4DF-5E96-7440-AF2F-182EAB2D8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EF6B9D-CAA0-4644-8C35-EBCCEE1BB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8735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8614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7A757-4B8E-C640-B4B6-519CC5DEA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C7C10-0859-0E4F-92CB-A4EC1A451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36FAEB-A60A-BE4E-9A24-7DC70249E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8735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8972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F062AC-A24A-7A48-A46A-2FA1D244E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2774" y="1123123"/>
            <a:ext cx="6877878" cy="4617278"/>
          </a:xfrm>
        </p:spPr>
      </p:pic>
    </p:spTree>
    <p:extLst>
      <p:ext uri="{BB962C8B-B14F-4D97-AF65-F5344CB8AC3E}">
        <p14:creationId xmlns:p14="http://schemas.microsoft.com/office/powerpoint/2010/main" val="36361890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BFBC02-B4E1-D540-9FC9-0B1AFC709E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2629" y="1188474"/>
            <a:ext cx="7731125" cy="3000258"/>
          </a:xfrm>
        </p:spPr>
      </p:pic>
    </p:spTree>
    <p:extLst>
      <p:ext uri="{BB962C8B-B14F-4D97-AF65-F5344CB8AC3E}">
        <p14:creationId xmlns:p14="http://schemas.microsoft.com/office/powerpoint/2010/main" val="24444105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3C661-45C4-454F-93B4-2C4E60D1C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B7695-76F8-7641-8989-2D746A30D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681BA7-D86B-9243-A37F-B6CA55B0C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8735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0821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270A2-A9F6-9F4D-8670-EE6318026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E60AE-8784-1740-ABAB-FB0559384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8D01D-ED5D-B04E-987B-BC90C9DFC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8735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5345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0D63B-5F4B-254B-BB61-31013FF34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C4C35-622F-424F-9238-D792861D3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F78DFB-51E3-A04A-B544-18C874801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8735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7285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40A0A-2307-D541-9892-4A74F4B9E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E755E-3AC1-DD4C-899D-9184E86CE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D7CDA5-5182-2A4B-BA2C-A035E170D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8735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50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264BF3-9E28-8A4F-83CA-97E2469C4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5514" y="546653"/>
            <a:ext cx="7166112" cy="519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82899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44D27-C17D-104F-9E6B-AB1CA53CF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0DF1B-2444-A64B-9F64-34358C0D5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95D215-77B7-8642-B659-7C44F3F8D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8735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161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119F3-F291-9D4E-BED0-4861F2380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F0B4B-16C4-7C4D-BEAA-80952776B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BAE91-168C-8048-8D69-29B194962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8735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63886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A32A7-1F8F-CC43-860B-17FDD7D7F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DCFE7-AF22-2845-97DA-10190AD44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B79628-A7E4-3144-A743-D8768A3F3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8735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848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E131E-8D3A-844C-B1E9-FEFBCB897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544" y="1255776"/>
            <a:ext cx="9473184" cy="448425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Adjustment issues during infancy: congenital conditions (autism, intellectual deficits, cerebral palsy), temperament, failure to thrive</a:t>
            </a:r>
          </a:p>
          <a:p>
            <a:r>
              <a:rPr lang="en-US" dirty="0"/>
              <a:t>Early childhood: new found mobility vs cognitive and language development, fears and phobias, elective mutism</a:t>
            </a:r>
          </a:p>
          <a:p>
            <a:r>
              <a:rPr lang="en-US" dirty="0"/>
              <a:t>Later childhood: school experience and scholastic skills and achievement, school phobia, learning difficulties, self-esteem, </a:t>
            </a:r>
          </a:p>
          <a:p>
            <a:r>
              <a:rPr lang="en-US" dirty="0"/>
              <a:t>Adolescence: developing expressions of sexuality, abuse, unplanned pregnancies and parenthood, status offences (truancy, drinking, running away from home), delinquency, substance abuse, mental health problems (eating disorders, depression), peer pressure</a:t>
            </a:r>
          </a:p>
          <a:p>
            <a:r>
              <a:rPr lang="en-US" dirty="0"/>
              <a:t>Young and middle adulthood: intimacy vs isolation, Levinson’s 4 tasks (fit into adult world, establish intimate relationship and enter parenthood, occupation, mentor)</a:t>
            </a:r>
          </a:p>
          <a:p>
            <a:pPr marL="0" indent="0">
              <a:buNone/>
            </a:pPr>
            <a:r>
              <a:rPr lang="en-US" dirty="0"/>
              <a:t>     Intimate partnerships and assertive mating (tendency for partners to resemble each other in physical characteristics, intelligence, education, social and ethnic backgrounds, religion, temperaments, life outlook), divorce</a:t>
            </a:r>
          </a:p>
          <a:p>
            <a:pPr marL="0" indent="0">
              <a:buNone/>
            </a:pPr>
            <a:r>
              <a:rPr lang="en-US" dirty="0"/>
              <a:t>     Parenthood and transition to the ‘empty nest’</a:t>
            </a:r>
          </a:p>
          <a:p>
            <a:pPr marL="0" indent="0">
              <a:buNone/>
            </a:pPr>
            <a:r>
              <a:rPr lang="en-US" dirty="0"/>
              <a:t>     Vocational development: work choice, work change, life satisfaction, unemployment</a:t>
            </a:r>
          </a:p>
          <a:p>
            <a:pPr marL="0" indent="0">
              <a:buNone/>
            </a:pPr>
            <a:r>
              <a:rPr lang="en-US" dirty="0"/>
              <a:t>     Midlife transition: appraisal of one’s life as lived, decision to stay the course or change</a:t>
            </a:r>
          </a:p>
          <a:p>
            <a:pPr marL="0" indent="0">
              <a:buNone/>
            </a:pPr>
            <a:r>
              <a:rPr lang="en-US" dirty="0"/>
              <a:t>     Midlife crisis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18CFF2C-E6E3-5C4B-BCD1-2A4F39C948BF}"/>
              </a:ext>
            </a:extLst>
          </p:cNvPr>
          <p:cNvSpPr txBox="1">
            <a:spLocks/>
          </p:cNvSpPr>
          <p:nvPr/>
        </p:nvSpPr>
        <p:spPr>
          <a:xfrm>
            <a:off x="1987296" y="245364"/>
            <a:ext cx="7729728" cy="81534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Developmental 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2007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0A4C6-2B3B-884C-B6DD-568FDF6DC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296" y="245364"/>
            <a:ext cx="7729728" cy="815340"/>
          </a:xfrm>
        </p:spPr>
        <p:txBody>
          <a:bodyPr/>
          <a:lstStyle/>
          <a:p>
            <a:r>
              <a:rPr lang="en-US" dirty="0"/>
              <a:t>Developmental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CD51F-8A40-6146-80CC-45400DACE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7296" y="1341120"/>
            <a:ext cx="7973568" cy="4218432"/>
          </a:xfrm>
        </p:spPr>
        <p:txBody>
          <a:bodyPr/>
          <a:lstStyle/>
          <a:p>
            <a:r>
              <a:rPr lang="en-US" dirty="0"/>
              <a:t>Old age: Integrity vs despair; wisdom, life review, retirement, grandparenthood; coping with loss (widows and widowers), facing mortality and death, brain disorders, financial concerns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4CC708-E059-CF40-91D8-B3145BE95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760" y="2603500"/>
            <a:ext cx="56388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0267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{32C742E8-29FB-6746-A977-86028EA040C6}tf10001120</Template>
  <TotalTime>260</TotalTime>
  <Words>543</Words>
  <Application>Microsoft Macintosh PowerPoint</Application>
  <PresentationFormat>Widescreen</PresentationFormat>
  <Paragraphs>45</Paragraphs>
  <Slides>94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8" baseType="lpstr">
      <vt:lpstr>Arial</vt:lpstr>
      <vt:lpstr>Gill Sans MT</vt:lpstr>
      <vt:lpstr>Wingdings</vt:lpstr>
      <vt:lpstr>Parcel</vt:lpstr>
      <vt:lpstr>Human Development Module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Developmental tasks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19</cp:revision>
  <dcterms:created xsi:type="dcterms:W3CDTF">2021-03-07T06:56:35Z</dcterms:created>
  <dcterms:modified xsi:type="dcterms:W3CDTF">2022-04-01T07:37:00Z</dcterms:modified>
</cp:coreProperties>
</file>